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57" r:id="rId4"/>
    <p:sldId id="258" r:id="rId5"/>
    <p:sldId id="259" r:id="rId6"/>
    <p:sldId id="260" r:id="rId7"/>
    <p:sldId id="261" r:id="rId8"/>
    <p:sldId id="270" r:id="rId9"/>
    <p:sldId id="263" r:id="rId10"/>
    <p:sldId id="273" r:id="rId11"/>
    <p:sldId id="266" r:id="rId12"/>
    <p:sldId id="267" r:id="rId13"/>
    <p:sldId id="274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DEVELOPMENT INDEX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77000" cy="1981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GAYATHRI.S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ASSISSTANT 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ECONOMICS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NSS COLLEGE PANDALAM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Top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HDI</a:t>
            </a:r>
            <a:r>
              <a:rPr lang="en-US" b="1" dirty="0" smtClean="0"/>
              <a:t> countries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Norway-1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Switzerland-2</a:t>
            </a:r>
          </a:p>
          <a:p>
            <a:r>
              <a:rPr lang="en-US" dirty="0" smtClean="0"/>
              <a:t>Australia-3</a:t>
            </a:r>
          </a:p>
          <a:p>
            <a:r>
              <a:rPr lang="en-US" dirty="0" smtClean="0"/>
              <a:t>Ireland-4</a:t>
            </a:r>
          </a:p>
          <a:p>
            <a:r>
              <a:rPr lang="en-US" dirty="0" smtClean="0"/>
              <a:t>Germany-5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Bottom  HDI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countries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Niger-189</a:t>
            </a:r>
          </a:p>
          <a:p>
            <a:r>
              <a:rPr lang="en-US" dirty="0" smtClean="0"/>
              <a:t>Central African Republic-188</a:t>
            </a:r>
          </a:p>
          <a:p>
            <a:r>
              <a:rPr lang="en-US" dirty="0" smtClean="0"/>
              <a:t>South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Sudan-187</a:t>
            </a:r>
          </a:p>
          <a:p>
            <a:r>
              <a:rPr lang="en-US" dirty="0" err="1" smtClean="0"/>
              <a:t>Nepal,Pakistan,Myanmar</a:t>
            </a:r>
            <a:r>
              <a:rPr lang="en-US" dirty="0" smtClean="0"/>
              <a:t> etc.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Progress</a:t>
            </a:r>
            <a:r>
              <a:rPr lang="en-US" b="1" dirty="0" smtClean="0"/>
              <a:t> of India in HDI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Between 1990 and 2017,India’s HDI value has increased from 0.427 to 0.640 (an increase of nearly 50%).</a:t>
            </a:r>
          </a:p>
          <a:p>
            <a:pPr>
              <a:buNone/>
            </a:pPr>
            <a:r>
              <a:rPr lang="en-US" dirty="0" smtClean="0"/>
              <a:t>During 2016, India’s HDI value was 0.624-131 rank.</a:t>
            </a:r>
          </a:p>
          <a:p>
            <a:pPr>
              <a:buNone/>
            </a:pPr>
            <a:r>
              <a:rPr lang="en-US" dirty="0" smtClean="0"/>
              <a:t>In 2017,HDI value is 0.640-130 rank</a:t>
            </a:r>
          </a:p>
          <a:p>
            <a:pPr>
              <a:buNone/>
            </a:pPr>
            <a:r>
              <a:rPr lang="en-US" dirty="0" smtClean="0"/>
              <a:t>So position of India in terms of HDI ranking belongs to </a:t>
            </a:r>
            <a:r>
              <a:rPr lang="en-US" i="1" dirty="0" smtClean="0"/>
              <a:t>medium human development.</a:t>
            </a:r>
            <a:endParaRPr lang="en-US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Comprehensive</a:t>
            </a:r>
            <a:r>
              <a:rPr lang="en-US" b="1" dirty="0" smtClean="0"/>
              <a:t> Measures of HDI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To measure human development more comprehensively the HDR present four other composite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indices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*The Inequality Adjusted HDI-discounts the HDI according to the extent of inequality.</a:t>
            </a:r>
          </a:p>
          <a:p>
            <a:pPr>
              <a:buNone/>
            </a:pPr>
            <a:r>
              <a:rPr lang="en-US" dirty="0" smtClean="0"/>
              <a:t>*The Gender Development Index-compares female and male HDI values.</a:t>
            </a:r>
          </a:p>
          <a:p>
            <a:pPr>
              <a:buNone/>
            </a:pPr>
            <a:r>
              <a:rPr lang="en-US" dirty="0" smtClean="0"/>
              <a:t>*Gender Inequality Index-highlights women empowerment.</a:t>
            </a:r>
          </a:p>
          <a:p>
            <a:pPr>
              <a:buNone/>
            </a:pPr>
            <a:r>
              <a:rPr lang="en-US" dirty="0" smtClean="0"/>
              <a:t>*Multidimensional Poverty Index-measures non-income dimensions of poverty.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Advantages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1.HDI points out that </a:t>
            </a:r>
            <a:r>
              <a:rPr lang="en-US" dirty="0" err="1" smtClean="0"/>
              <a:t>devt</a:t>
            </a:r>
            <a:r>
              <a:rPr lang="en-US" dirty="0" smtClean="0"/>
              <a:t>. means human development and not merely high GDP or GNI.</a:t>
            </a:r>
          </a:p>
          <a:p>
            <a:pPr>
              <a:buNone/>
            </a:pPr>
            <a:r>
              <a:rPr lang="en-US" dirty="0" smtClean="0"/>
              <a:t>2.It considers the social factors like education and life expectancy as the measure of development.</a:t>
            </a:r>
          </a:p>
          <a:p>
            <a:pPr>
              <a:buNone/>
            </a:pPr>
            <a:r>
              <a:rPr lang="en-US" dirty="0" smtClean="0"/>
              <a:t>3.So HDI considers both income and non-income factors.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Human Development Index is a composite index of life expectancy,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US" dirty="0" smtClean="0"/>
              <a:t> and per capita income indicators.</a:t>
            </a:r>
          </a:p>
          <a:p>
            <a:pPr>
              <a:buNone/>
            </a:pPr>
            <a:r>
              <a:rPr lang="en-US" dirty="0" smtClean="0"/>
              <a:t>HDI is a summary measure for assessing long term progress in three basic dimensions of human development; </a:t>
            </a:r>
            <a:r>
              <a:rPr lang="en-US" b="1" i="1" dirty="0" smtClean="0"/>
              <a:t>a long and healthy life, access to knowledge</a:t>
            </a:r>
            <a:r>
              <a:rPr lang="en-US" dirty="0" smtClean="0"/>
              <a:t> and </a:t>
            </a:r>
            <a:r>
              <a:rPr lang="en-US" b="1" i="1" dirty="0" smtClean="0"/>
              <a:t>a decent standard of living.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HUMAN DEVELOPMENT INDEX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en-US" b="1" dirty="0" smtClean="0"/>
              <a:t> of HDI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HDI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dirty="0" smtClean="0"/>
              <a:t> developed by </a:t>
            </a:r>
            <a:r>
              <a:rPr lang="en-US" dirty="0" err="1" smtClean="0"/>
              <a:t>pakistani</a:t>
            </a:r>
            <a:r>
              <a:rPr lang="en-US" dirty="0" smtClean="0"/>
              <a:t> economist </a:t>
            </a:r>
            <a:r>
              <a:rPr lang="en-US" b="1" i="1" dirty="0" err="1" smtClean="0"/>
              <a:t>Mahbub</a:t>
            </a:r>
            <a:r>
              <a:rPr lang="en-US" b="1" i="1" dirty="0" smtClean="0"/>
              <a:t> </a:t>
            </a:r>
            <a:r>
              <a:rPr lang="en-US" b="1" i="1" dirty="0" err="1" smtClean="0"/>
              <a:t>ul</a:t>
            </a:r>
            <a:r>
              <a:rPr lang="en-US" b="1" i="1" dirty="0" smtClean="0"/>
              <a:t> </a:t>
            </a:r>
            <a:r>
              <a:rPr lang="en-US" b="1" i="1" dirty="0" err="1" smtClean="0"/>
              <a:t>Haq</a:t>
            </a:r>
            <a:r>
              <a:rPr lang="en-US" b="1" i="1" dirty="0" smtClean="0"/>
              <a:t> </a:t>
            </a:r>
            <a:r>
              <a:rPr lang="en-US" dirty="0" smtClean="0"/>
              <a:t>and Indian economist </a:t>
            </a:r>
            <a:r>
              <a:rPr lang="en-US" b="1" i="1" dirty="0" err="1" smtClean="0"/>
              <a:t>Amartya</a:t>
            </a:r>
            <a:r>
              <a:rPr lang="en-US" b="1" i="1" dirty="0" smtClean="0"/>
              <a:t> </a:t>
            </a:r>
            <a:r>
              <a:rPr lang="en-US" b="1" i="1" dirty="0" err="1" smtClean="0"/>
              <a:t>sen</a:t>
            </a:r>
            <a:r>
              <a:rPr lang="en-US" b="1" i="1" dirty="0" smtClean="0"/>
              <a:t> </a:t>
            </a:r>
            <a:r>
              <a:rPr lang="en-US" dirty="0" smtClean="0"/>
              <a:t>which was further used to measure the </a:t>
            </a:r>
            <a:r>
              <a:rPr lang="en-US" dirty="0" err="1" smtClean="0"/>
              <a:t>countrys</a:t>
            </a:r>
            <a:r>
              <a:rPr lang="en-US" dirty="0" smtClean="0"/>
              <a:t> development by the </a:t>
            </a:r>
            <a:r>
              <a:rPr lang="en-US" i="1" dirty="0" smtClean="0"/>
              <a:t>UNDP.</a:t>
            </a:r>
          </a:p>
          <a:p>
            <a:pPr>
              <a:buNone/>
            </a:pPr>
            <a:r>
              <a:rPr lang="en-US" dirty="0" smtClean="0"/>
              <a:t>During 1990’s UNDP used this index to rank the world nations based on their human development.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534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Diamensions</a:t>
            </a:r>
            <a:r>
              <a:rPr lang="en-US" b="1" dirty="0" smtClean="0"/>
              <a:t> of HDI</a:t>
            </a:r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dirty="0" smtClean="0"/>
              <a:t>   The composite HDI integrates three basic dimensions of human development.</a:t>
            </a:r>
          </a:p>
          <a:p>
            <a:pPr>
              <a:buNone/>
            </a:pPr>
            <a:r>
              <a:rPr lang="en-US" dirty="0" smtClean="0"/>
              <a:t>1.Longevity or life expectancy at birth-indicates  the ability to lead a long and healthy life.</a:t>
            </a:r>
          </a:p>
          <a:p>
            <a:pPr>
              <a:buNone/>
            </a:pPr>
            <a:r>
              <a:rPr lang="en-US" dirty="0" smtClean="0"/>
              <a:t>2.Knowledge measured by mean years of schooling  and expected years of schooling.</a:t>
            </a:r>
          </a:p>
          <a:p>
            <a:pPr>
              <a:buNone/>
            </a:pPr>
            <a:r>
              <a:rPr lang="en-US" dirty="0" smtClean="0"/>
              <a:t>3.Gross national income per capita reflects the ability to achieve a decent standard of living.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Life expectancy index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*Life expectancy factor helps to determine how long the average citizens lives, how healthy she or he can remain during his/her life and how much they can contribute in her working life.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HDI measures life expectancy from 20 to 85 years.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Countries with longer longevity receives higher HDI scores.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   </a:t>
            </a:r>
            <a:r>
              <a:rPr lang="en-US" b="1" dirty="0" smtClean="0"/>
              <a:t>Education index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index is found by dividing the number of years of schooling for adults age 25 and older by the expected years of schooling for children of 15 years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schooling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For the calculation of this giving 2\3 weight to adult literacy and 1\3 to schooling.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</a:t>
            </a:r>
            <a:r>
              <a:rPr lang="en-US" b="1" dirty="0" smtClean="0"/>
              <a:t>Gross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en-US" b="1" dirty="0" smtClean="0"/>
              <a:t> per capita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086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It measures the annual income of the average citizen based on purchasing power parity.</a:t>
            </a:r>
          </a:p>
          <a:p>
            <a:pPr>
              <a:buNone/>
            </a:pPr>
            <a:r>
              <a:rPr lang="en-US" dirty="0" smtClean="0"/>
              <a:t>The GNI index uses a minimum income of $100 and a maximum of $75000.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Range of HDI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HDI ranks all the countries within the range of </a:t>
            </a:r>
            <a:r>
              <a:rPr lang="en-US" b="1" i="1" dirty="0" smtClean="0"/>
              <a:t>0 to 1.</a:t>
            </a:r>
          </a:p>
          <a:p>
            <a:r>
              <a:rPr lang="en-US" i="1" dirty="0" smtClean="0"/>
              <a:t>0-represents lowest HDI</a:t>
            </a:r>
            <a:r>
              <a:rPr lang="en-US" dirty="0" smtClean="0"/>
              <a:t> (case of  UDC’s)</a:t>
            </a:r>
            <a:endParaRPr lang="en-US" i="1" dirty="0" smtClean="0"/>
          </a:p>
          <a:p>
            <a:r>
              <a:rPr lang="en-US" i="1" dirty="0" smtClean="0"/>
              <a:t>1-represents highest HDI </a:t>
            </a:r>
            <a:r>
              <a:rPr lang="en-US" dirty="0" smtClean="0"/>
              <a:t>(case of developed nations).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HDI rankings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4478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Level of  human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 in </a:t>
                      </a:r>
                      <a:r>
                        <a:rPr lang="en-US" dirty="0" err="1" smtClean="0"/>
                        <a:t>devt.index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Very 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Above 0.808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Between 0.700-0.807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Between 0.556-0.699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Below 0.555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555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HUMAN DEVELOPMENT INDEX</vt:lpstr>
      <vt:lpstr>PowerPoint Presentation</vt:lpstr>
      <vt:lpstr>Development of HDI </vt:lpstr>
      <vt:lpstr>PowerPoint Presentation</vt:lpstr>
      <vt:lpstr>Life expectancy index</vt:lpstr>
      <vt:lpstr>   Education index</vt:lpstr>
      <vt:lpstr>    Gross national per capita</vt:lpstr>
      <vt:lpstr>Range of HDI</vt:lpstr>
      <vt:lpstr>HDI rankings</vt:lpstr>
      <vt:lpstr>Top HDI countries</vt:lpstr>
      <vt:lpstr>Bottom  HDI countries</vt:lpstr>
      <vt:lpstr>Progress of India in HDI</vt:lpstr>
      <vt:lpstr>Comprehensive Measures of HDI</vt:lpstr>
      <vt:lpstr>Advantages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UNNI</dc:creator>
  <cp:lastModifiedBy>ss</cp:lastModifiedBy>
  <cp:revision>53</cp:revision>
  <dcterms:created xsi:type="dcterms:W3CDTF">2006-08-16T00:00:00Z</dcterms:created>
  <dcterms:modified xsi:type="dcterms:W3CDTF">2015-02-14T14:04:31Z</dcterms:modified>
</cp:coreProperties>
</file>